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embeddedFontLst>
    <p:embeddedFont>
      <p:font typeface="Amatic SC" panose="020B0604020202020204" charset="-79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Open Sans" panose="020B0604020202020204" charset="0"/>
      <p:regular r:id="rId24"/>
      <p:bold r:id="rId25"/>
      <p:italic r:id="rId26"/>
      <p:boldItalic r:id="rId27"/>
    </p:embeddedFont>
    <p:embeddedFont>
      <p:font typeface="Open Sans Light" panose="020B0604020202020204" charset="0"/>
      <p:regular r:id="rId28"/>
      <p:bold r:id="rId29"/>
      <p:italic r:id="rId30"/>
      <p:boldItalic r:id="rId31"/>
    </p:embeddedFont>
    <p:embeddedFont>
      <p:font typeface="Roboto Mono" panose="020B0604020202020204" charset="0"/>
      <p:regular r:id="rId32"/>
      <p:bold r:id="rId33"/>
      <p:italic r:id="rId34"/>
      <p:boldItalic r:id="rId35"/>
    </p:embeddedFont>
    <p:embeddedFont>
      <p:font typeface="Roboto Mono Medium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485bd0b8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2485bd0b8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599c979e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599c979ec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578dffeb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578dffeb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599c979ec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599c979ec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599c979ec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599c979ec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599c979ec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599c979ec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599c979ec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599c979ec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2d43c6698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62d43c6698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ec41e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ec41e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55866236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558662364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599c979e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599c979e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99c979e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599c979e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99c979ec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599c979ec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7cb66dab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7cb66dab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7cb66dab9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7cb66dab9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 - Úvodní slide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594500" y="1991032"/>
            <a:ext cx="7847700" cy="22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48633" y="4270233"/>
            <a:ext cx="68028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dpis a obsah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 i="0" u="none" strike="noStrike" cap="none">
                <a:solidFill>
                  <a:schemeClr val="dk1"/>
                </a:solidFill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 i="0" u="none" strike="noStrike" cap="none">
                <a:solidFill>
                  <a:schemeClr val="dk1"/>
                </a:solidFill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i="0" u="none" strike="noStrike" cap="none">
                <a:solidFill>
                  <a:schemeClr val="dk1"/>
                </a:solidFill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slo na modrem">
  <p:cSld name="2_Záhlaví části">
    <p:bg>
      <p:bgPr>
        <a:solidFill>
          <a:srgbClr val="2D2E82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2"/>
          <p:cNvSpPr txBox="1">
            <a:spLocks noGrp="1"/>
          </p:cNvSpPr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sz="7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azdny 1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2 - Úvodní slide s partnery">
  <p:cSld name="CUSTOM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594500" y="1357832"/>
            <a:ext cx="7847700" cy="22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8633" y="3637033"/>
            <a:ext cx="68028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2"/>
          </p:nvPr>
        </p:nvSpPr>
        <p:spPr>
          <a:xfrm>
            <a:off x="2423200" y="5953767"/>
            <a:ext cx="2490900" cy="51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1100"/>
              </a:spcBef>
              <a:spcAft>
                <a:spcPts val="0"/>
              </a:spcAft>
              <a:buNone/>
              <a:defRPr sz="19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3 - Text">
  <p:cSld name="OBJECT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sz="2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sz="20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sz="19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 - Kód">
  <p:cSld name="OBJECT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23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sz="2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sz="20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sz="19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03800" y="3679656"/>
            <a:ext cx="10984500" cy="23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Medium"/>
              <a:buChar char="•"/>
              <a:defRPr sz="28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Mono Medium"/>
              <a:buChar char="•"/>
              <a:defRPr sz="24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Mono Medium"/>
              <a:buChar char="•"/>
              <a:defRPr sz="20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Mono Medium"/>
              <a:buChar char="•"/>
              <a:defRPr sz="19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 - Prázdný">
  <p:cSld name="CUSTOM_2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6 - Prázdný s logem">
  <p:cSld name="CUSTOM_3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7 - Oddělovač kapitol">
  <p:cSld name="CUSTOM_5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>
            <a:lvl1pPr lv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A7B17"/>
          </p15:clr>
        </p15:guide>
        <p15:guide id="2" pos="3840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8 - Medailonek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 title="Nadpis"/>
          <p:cNvSpPr txBox="1">
            <a:spLocks noGrp="1"/>
          </p:cNvSpPr>
          <p:nvPr>
            <p:ph type="title"/>
          </p:nvPr>
        </p:nvSpPr>
        <p:spPr>
          <a:xfrm>
            <a:off x="6695467" y="4437467"/>
            <a:ext cx="48933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1"/>
          </p:nvPr>
        </p:nvSpPr>
        <p:spPr>
          <a:xfrm>
            <a:off x="6695467" y="1464800"/>
            <a:ext cx="48933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2"/>
          </p:nvPr>
        </p:nvSpPr>
        <p:spPr>
          <a:xfrm>
            <a:off x="6523100" y="4907800"/>
            <a:ext cx="4893300" cy="6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1100"/>
              </a:spcBef>
              <a:spcAft>
                <a:spcPts val="0"/>
              </a:spcAft>
              <a:buNone/>
              <a:defRPr sz="2400" i="1">
                <a:solidFill>
                  <a:srgbClr val="888888"/>
                </a:solidFill>
              </a:defRPr>
            </a:lvl1pPr>
            <a:lvl2pPr lvl="1" rtl="0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40">
          <p15:clr>
            <a:srgbClr val="FA7B17"/>
          </p15:clr>
        </p15:guide>
        <p15:guide id="2" pos="650">
          <p15:clr>
            <a:srgbClr val="4A86E8"/>
          </p15:clr>
        </p15:guide>
        <p15:guide id="3" pos="3175">
          <p15:clr>
            <a:srgbClr val="4A86E8"/>
          </p15:clr>
        </p15:guide>
        <p15:guide id="4" orient="horz" pos="892">
          <p15:clr>
            <a:srgbClr val="4A86E8"/>
          </p15:clr>
        </p15:guide>
        <p15:guide id="5" orient="horz" pos="3417">
          <p15:clr>
            <a:srgbClr val="4A86E8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vodni snimek nalevo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1079770" y="12525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subTitle" idx="1"/>
          </p:nvPr>
        </p:nvSpPr>
        <p:spPr>
          <a:xfrm>
            <a:off x="1140800" y="4083674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604267" y="1363191"/>
            <a:ext cx="10984500" cy="46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sz="2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sz="20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sz="19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EA4335"/>
          </p15:clr>
        </p15:guide>
        <p15:guide id="2" pos="3840">
          <p15:clr>
            <a:srgbClr val="EA4335"/>
          </p15:clr>
        </p15:guide>
        <p15:guide id="3" pos="381">
          <p15:clr>
            <a:srgbClr val="000000"/>
          </p15:clr>
        </p15:guide>
        <p15:guide id="4" pos="7300">
          <p15:clr>
            <a:srgbClr val="000000"/>
          </p15:clr>
        </p15:guide>
        <p15:guide id="5" orient="horz" pos="368">
          <p15:clr>
            <a:srgbClr val="000000"/>
          </p15:clr>
        </p15:guide>
        <p15:guide id="6" orient="horz" pos="3777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components-custom-events.ht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nc-sa/4.0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594500" y="1991032"/>
            <a:ext cx="7847700" cy="2279100"/>
          </a:xfrm>
          <a:prstGeom prst="rect">
            <a:avLst/>
          </a:prstGeom>
        </p:spPr>
        <p:txBody>
          <a:bodyPr spcFirstLastPara="1" wrap="square" lIns="0" tIns="0" rIns="12190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Vue komponenty: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Props a custom events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"/>
          </p:nvPr>
        </p:nvSpPr>
        <p:spPr>
          <a:xfrm>
            <a:off x="648633" y="4270233"/>
            <a:ext cx="6802800" cy="89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Luděk Roleček</a:t>
            </a:r>
            <a:r>
              <a:rPr lang="cs-CZ"/>
              <a:t>, </a:t>
            </a:r>
            <a:r>
              <a:rPr lang="en-US"/>
              <a:t>30. 5. 2020</a:t>
            </a:r>
            <a:endParaRPr lang="cs-CZ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cs-CZ"/>
              <a:t>Petr Sedláček, 6. 6. 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Custom events (vlastní události)</a:t>
            </a:r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Jednosměrná komunikace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27" name="Google Shape;127;p2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accent1"/>
                </a:solidFill>
              </a:rPr>
              <a:t>Props </a:t>
            </a:r>
            <a:r>
              <a:rPr lang="en-US" sz="2400"/>
              <a:t>nám umožňují komunikovat (posílat data) ve směru </a:t>
            </a:r>
            <a:r>
              <a:rPr lang="en-US" sz="2400">
                <a:solidFill>
                  <a:schemeClr val="accent1"/>
                </a:solidFill>
              </a:rPr>
              <a:t>rodič → potomek</a:t>
            </a:r>
            <a:endParaRPr sz="2400">
              <a:solidFill>
                <a:schemeClr val="accent1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Změníme-li hodnotu prop uvnitř komponenty, nijak to neovlivní data v rodičovské komponentě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400"/>
              <a:buChar char="•"/>
            </a:pPr>
            <a:r>
              <a:rPr lang="en-US" sz="2400"/>
              <a:t>Předávání dat funguje pouze v jednom směru, ne zpět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Vlastní událostí - custom events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3" name="Google Shape;133;p25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Pro komunikaci opačným směrem </a:t>
            </a:r>
            <a:r>
              <a:rPr lang="en-US" sz="2400">
                <a:solidFill>
                  <a:schemeClr val="accent1"/>
                </a:solidFill>
              </a:rPr>
              <a:t>potomek → rodič</a:t>
            </a:r>
            <a:r>
              <a:rPr lang="en-US" sz="2400"/>
              <a:t> musíme použít jiné mechanismy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Uvnitř komponenty můžeme vytvářet vlastní události, kterým můžeme v rodičovské komponentě naslouchat a reagovat na ně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400"/>
              <a:buChar char="•"/>
            </a:pPr>
            <a:r>
              <a:rPr lang="en-US" sz="2400"/>
              <a:t>Vytvořená událost může obsahovat i data, která chceme do rodičovské komponenty poslat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Vytvoření vlastní události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Pro vytvoření vlastní události slouží vestavěná Vue metoda </a:t>
            </a:r>
            <a:r>
              <a:rPr lang="en-US" sz="2400" b="1">
                <a:solidFill>
                  <a:schemeClr val="accent1"/>
                </a:solidFill>
              </a:rPr>
              <a:t>$emit</a:t>
            </a:r>
            <a:endParaRPr sz="2400" b="1">
              <a:solidFill>
                <a:schemeClr val="accent1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Jako parametry do ní předáváme název události a data, která chceme s událostí poslat.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400"/>
              <a:buChar char="•"/>
            </a:pPr>
            <a:r>
              <a:rPr lang="en-US" sz="2400"/>
              <a:t>Uvnitř komponenty můžeme použít:</a:t>
            </a:r>
            <a:endParaRPr sz="2400"/>
          </a:p>
        </p:txBody>
      </p:sp>
      <p:sp>
        <p:nvSpPr>
          <p:cNvPr id="140" name="Google Shape;140;p26"/>
          <p:cNvSpPr txBox="1">
            <a:spLocks noGrp="1"/>
          </p:cNvSpPr>
          <p:nvPr>
            <p:ph type="body" idx="1"/>
          </p:nvPr>
        </p:nvSpPr>
        <p:spPr>
          <a:xfrm>
            <a:off x="964650" y="3870875"/>
            <a:ext cx="10768800" cy="110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this.</a:t>
            </a:r>
            <a:r>
              <a:rPr lang="en-US" sz="3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$emit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36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'moje-udalost'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36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mojeData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36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680575" y="5269275"/>
            <a:ext cx="104664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https://vuejs.org/v2/guide/components-custom-events.html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Naslouchání události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47" name="Google Shape;147;p27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Vlastní události můžeme v rodičovské komponentě naslouchat pomocí direktivy </a:t>
            </a:r>
            <a:r>
              <a:rPr lang="en-US" sz="2400">
                <a:solidFill>
                  <a:schemeClr val="accent1"/>
                </a:solidFill>
              </a:rPr>
              <a:t>v-on</a:t>
            </a:r>
            <a:r>
              <a:rPr lang="en-US" sz="2400"/>
              <a:t> úplně stejně, jako nasloucháme standardním událostem click, apod.</a:t>
            </a:r>
            <a:endParaRPr sz="2400"/>
          </a:p>
        </p:txBody>
      </p:sp>
      <p:sp>
        <p:nvSpPr>
          <p:cNvPr id="148" name="Google Shape;148;p27"/>
          <p:cNvSpPr txBox="1">
            <a:spLocks noGrp="1"/>
          </p:cNvSpPr>
          <p:nvPr>
            <p:ph type="body" idx="1"/>
          </p:nvPr>
        </p:nvSpPr>
        <p:spPr>
          <a:xfrm>
            <a:off x="964650" y="2970275"/>
            <a:ext cx="10869000" cy="8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&lt;komponenta </a:t>
            </a:r>
            <a:r>
              <a:rPr lang="en-US" sz="30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v-on</a:t>
            </a: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-US" sz="30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moje-udalost</a:t>
            </a: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30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"mojeMetoda" </a:t>
            </a: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sz="30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9" name="Google Shape;149;p27"/>
          <p:cNvSpPr txBox="1">
            <a:spLocks noGrp="1"/>
          </p:cNvSpPr>
          <p:nvPr>
            <p:ph type="body" idx="1"/>
          </p:nvPr>
        </p:nvSpPr>
        <p:spPr>
          <a:xfrm>
            <a:off x="6810445" y="4094600"/>
            <a:ext cx="4777287" cy="229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export default {</a:t>
            </a:r>
            <a:br>
              <a:rPr lang="en-US" sz="16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methods: {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mojeMetoda() {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1600" b="1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	// kód, který se provede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}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0" name="Google Shape;150;p27"/>
          <p:cNvSpPr/>
          <p:nvPr/>
        </p:nvSpPr>
        <p:spPr>
          <a:xfrm>
            <a:off x="5953045" y="3429000"/>
            <a:ext cx="2436975" cy="1356756"/>
          </a:xfrm>
          <a:custGeom>
            <a:avLst/>
            <a:gdLst/>
            <a:ahLst/>
            <a:cxnLst/>
            <a:rect l="l" t="t" r="r" b="b"/>
            <a:pathLst>
              <a:path w="97479" h="62724" extrusionOk="0">
                <a:moveTo>
                  <a:pt x="97479" y="0"/>
                </a:moveTo>
                <a:cubicBezTo>
                  <a:pt x="94864" y="2764"/>
                  <a:pt x="96517" y="12218"/>
                  <a:pt x="81791" y="16585"/>
                </a:cubicBezTo>
                <a:cubicBezTo>
                  <a:pt x="67065" y="20953"/>
                  <a:pt x="22084" y="19718"/>
                  <a:pt x="9123" y="26205"/>
                </a:cubicBezTo>
                <a:cubicBezTo>
                  <a:pt x="-3837" y="32692"/>
                  <a:pt x="-502" y="49419"/>
                  <a:pt x="4028" y="55505"/>
                </a:cubicBezTo>
                <a:cubicBezTo>
                  <a:pt x="8558" y="61592"/>
                  <a:pt x="30922" y="61521"/>
                  <a:pt x="36301" y="62724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51" name="Google Shape;151;p27"/>
          <p:cNvSpPr txBox="1">
            <a:spLocks noGrp="1"/>
          </p:cNvSpPr>
          <p:nvPr>
            <p:ph type="body" idx="1"/>
          </p:nvPr>
        </p:nvSpPr>
        <p:spPr>
          <a:xfrm>
            <a:off x="327675" y="5469550"/>
            <a:ext cx="5022900" cy="45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// uvnitř komponenty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this.</a:t>
            </a:r>
            <a:r>
              <a:rPr lang="en-US" sz="1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$emit</a:t>
            </a: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16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'moje-udalost'</a:t>
            </a: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6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mojeData</a:t>
            </a: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6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2" name="Google Shape;152;p27"/>
          <p:cNvSpPr/>
          <p:nvPr/>
        </p:nvSpPr>
        <p:spPr>
          <a:xfrm>
            <a:off x="3004350" y="3620100"/>
            <a:ext cx="2186925" cy="2038275"/>
          </a:xfrm>
          <a:custGeom>
            <a:avLst/>
            <a:gdLst/>
            <a:ahLst/>
            <a:cxnLst/>
            <a:rect l="l" t="t" r="r" b="b"/>
            <a:pathLst>
              <a:path w="87477" h="81531" extrusionOk="0">
                <a:moveTo>
                  <a:pt x="0" y="81531"/>
                </a:moveTo>
                <a:cubicBezTo>
                  <a:pt x="3185" y="77002"/>
                  <a:pt x="6865" y="62635"/>
                  <a:pt x="19109" y="54354"/>
                </a:cubicBezTo>
                <a:cubicBezTo>
                  <a:pt x="31353" y="46074"/>
                  <a:pt x="62069" y="40907"/>
                  <a:pt x="73464" y="31848"/>
                </a:cubicBezTo>
                <a:cubicBezTo>
                  <a:pt x="84859" y="22789"/>
                  <a:pt x="85142" y="5308"/>
                  <a:pt x="87477" y="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Předávání dat ve vlastní události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8" name="Google Shape;158;p28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Pokud současně s událostí posíláme i data, můžeme je přijmout a zpracovat pomocí </a:t>
            </a:r>
            <a:r>
              <a:rPr lang="en-US" sz="2400" b="1">
                <a:solidFill>
                  <a:schemeClr val="accent1"/>
                </a:solidFill>
              </a:rPr>
              <a:t>$event</a:t>
            </a:r>
            <a:r>
              <a:rPr lang="en-US" sz="2400"/>
              <a:t>:</a:t>
            </a:r>
            <a:endParaRPr sz="2400"/>
          </a:p>
        </p:txBody>
      </p:sp>
      <p:sp>
        <p:nvSpPr>
          <p:cNvPr id="159" name="Google Shape;159;p28"/>
          <p:cNvSpPr txBox="1">
            <a:spLocks noGrp="1"/>
          </p:cNvSpPr>
          <p:nvPr>
            <p:ph type="body" idx="1"/>
          </p:nvPr>
        </p:nvSpPr>
        <p:spPr>
          <a:xfrm>
            <a:off x="964650" y="2651775"/>
            <a:ext cx="10869000" cy="8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4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&lt;komponenta </a:t>
            </a:r>
            <a:r>
              <a:rPr lang="en-US" sz="24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v-on</a:t>
            </a:r>
            <a:r>
              <a:rPr lang="en-US" sz="24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-US" sz="24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moje-udalost</a:t>
            </a:r>
            <a:r>
              <a:rPr lang="en-US" sz="24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24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"mojeMetoda(</a:t>
            </a:r>
            <a:r>
              <a:rPr lang="en-US" sz="2400" b="1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$event</a:t>
            </a:r>
            <a:r>
              <a:rPr lang="en-US" sz="24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)" </a:t>
            </a:r>
            <a:r>
              <a:rPr lang="en-US" sz="24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sz="24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4628200" y="4622825"/>
            <a:ext cx="7436400" cy="1959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export default {</a:t>
            </a:r>
            <a:br>
              <a:rPr lang="en-US" sz="16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methods: {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16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mojeMetoda</a:t>
            </a: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1600" b="1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prijataData</a:t>
            </a: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1600" b="1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console.log('Komponenta poslala' + prijataData);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}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1" name="Google Shape;161;p28"/>
          <p:cNvSpPr/>
          <p:nvPr/>
        </p:nvSpPr>
        <p:spPr>
          <a:xfrm>
            <a:off x="7205550" y="3237900"/>
            <a:ext cx="2115375" cy="1727050"/>
          </a:xfrm>
          <a:custGeom>
            <a:avLst/>
            <a:gdLst/>
            <a:ahLst/>
            <a:cxnLst/>
            <a:rect l="l" t="t" r="r" b="b"/>
            <a:pathLst>
              <a:path w="84615" h="69082" extrusionOk="0">
                <a:moveTo>
                  <a:pt x="84615" y="0"/>
                </a:moveTo>
                <a:cubicBezTo>
                  <a:pt x="82633" y="4884"/>
                  <a:pt x="84969" y="21870"/>
                  <a:pt x="72725" y="29301"/>
                </a:cubicBezTo>
                <a:cubicBezTo>
                  <a:pt x="60481" y="36732"/>
                  <a:pt x="23273" y="37958"/>
                  <a:pt x="11152" y="44588"/>
                </a:cubicBezTo>
                <a:cubicBezTo>
                  <a:pt x="-969" y="51218"/>
                  <a:pt x="1859" y="65000"/>
                  <a:pt x="0" y="69082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62" name="Google Shape;162;p28"/>
          <p:cNvSpPr txBox="1">
            <a:spLocks noGrp="1"/>
          </p:cNvSpPr>
          <p:nvPr>
            <p:ph type="body" idx="1"/>
          </p:nvPr>
        </p:nvSpPr>
        <p:spPr>
          <a:xfrm>
            <a:off x="327675" y="3723413"/>
            <a:ext cx="5022900" cy="45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// uvnitř komponenty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this.</a:t>
            </a:r>
            <a:r>
              <a:rPr lang="en-US" sz="1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$emit</a:t>
            </a: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16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'moje-udalost'</a:t>
            </a: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600" b="1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odeslanaData</a:t>
            </a: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6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3" name="Google Shape;163;p28"/>
          <p:cNvSpPr/>
          <p:nvPr/>
        </p:nvSpPr>
        <p:spPr>
          <a:xfrm>
            <a:off x="2951275" y="3142375"/>
            <a:ext cx="2123225" cy="785575"/>
          </a:xfrm>
          <a:custGeom>
            <a:avLst/>
            <a:gdLst/>
            <a:ahLst/>
            <a:cxnLst/>
            <a:rect l="l" t="t" r="r" b="b"/>
            <a:pathLst>
              <a:path w="84929" h="31423" extrusionOk="0">
                <a:moveTo>
                  <a:pt x="0" y="31423"/>
                </a:moveTo>
                <a:cubicBezTo>
                  <a:pt x="1840" y="29017"/>
                  <a:pt x="-637" y="19816"/>
                  <a:pt x="11041" y="16985"/>
                </a:cubicBezTo>
                <a:cubicBezTo>
                  <a:pt x="22719" y="14154"/>
                  <a:pt x="57751" y="17269"/>
                  <a:pt x="70066" y="14438"/>
                </a:cubicBezTo>
                <a:cubicBezTo>
                  <a:pt x="82381" y="11607"/>
                  <a:pt x="82452" y="2406"/>
                  <a:pt x="84929" y="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66666"/>
                </a:solidFill>
              </a:rPr>
              <a:t>Toto dílo je licencováno pod </a:t>
            </a:r>
            <a:endParaRPr sz="240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Creative Commons Attribution-NonCommercial-ShareAlike 4.0 International License</a:t>
            </a:r>
            <a:endParaRPr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11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56" name="Google Shape;56;p1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Použití materiálů</a:t>
            </a:r>
            <a:endParaRPr/>
          </a:p>
        </p:txBody>
      </p:sp>
      <p:pic>
        <p:nvPicPr>
          <p:cNvPr id="57" name="Google Shape;57;p15"/>
          <p:cNvPicPr preferRelativeResize="0"/>
          <p:nvPr/>
        </p:nvPicPr>
        <p:blipFill>
          <a:blip r:embed="rId4">
            <a:alphaModFix amt="29000"/>
          </a:blip>
          <a:stretch>
            <a:fillRect/>
          </a:stretch>
        </p:blipFill>
        <p:spPr>
          <a:xfrm>
            <a:off x="4490475" y="4229750"/>
            <a:ext cx="3211050" cy="759000"/>
          </a:xfrm>
          <a:prstGeom prst="rect">
            <a:avLst/>
          </a:prstGeom>
          <a:noFill/>
          <a:ln>
            <a:noFill/>
          </a:ln>
          <a:effectLst>
            <a:reflection stA="15000" endPos="30000" dist="38100" dir="5400000" fadeDir="5400012" sy="-100000" algn="bl" rotWithShape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Props</a:t>
            </a:r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Předávání dat do komponenty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Předávání dat do komponenty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Do Vue komponenty můžeme z jejího rodiče předávat data pomocí tzv. </a:t>
            </a:r>
            <a:r>
              <a:rPr lang="en-US" sz="2400" b="1">
                <a:solidFill>
                  <a:schemeClr val="accent1"/>
                </a:solidFill>
              </a:rPr>
              <a:t>props </a:t>
            </a:r>
            <a:r>
              <a:rPr lang="en-US" sz="2400"/>
              <a:t>(=properties)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V rodiči props vypadají jako normální HTML atributy</a:t>
            </a:r>
            <a:endParaRPr sz="2400"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1125600" y="3543425"/>
            <a:ext cx="9750300" cy="110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&lt;osoba </a:t>
            </a:r>
            <a:r>
              <a:rPr lang="en-US" sz="3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jmeno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36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"Ema"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3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vek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36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"27"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/&gt;</a:t>
            </a:r>
            <a:endParaRPr sz="36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71" name="Google Shape;71;p17"/>
          <p:cNvCxnSpPr>
            <a:stCxn id="72" idx="0"/>
          </p:cNvCxnSpPr>
          <p:nvPr/>
        </p:nvCxnSpPr>
        <p:spPr>
          <a:xfrm rot="10800000">
            <a:off x="2326125" y="4305050"/>
            <a:ext cx="0" cy="95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" name="Google Shape;72;p17"/>
          <p:cNvSpPr txBox="1"/>
          <p:nvPr/>
        </p:nvSpPr>
        <p:spPr>
          <a:xfrm>
            <a:off x="1310175" y="5263550"/>
            <a:ext cx="2031900" cy="4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Komponenta</a:t>
            </a:r>
            <a:endParaRPr/>
          </a:p>
        </p:txBody>
      </p:sp>
      <p:cxnSp>
        <p:nvCxnSpPr>
          <p:cNvPr id="73" name="Google Shape;73;p17"/>
          <p:cNvCxnSpPr>
            <a:stCxn id="74" idx="0"/>
          </p:cNvCxnSpPr>
          <p:nvPr/>
        </p:nvCxnSpPr>
        <p:spPr>
          <a:xfrm rot="10800000">
            <a:off x="4607400" y="4331150"/>
            <a:ext cx="1614900" cy="93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4" name="Google Shape;74;p17"/>
          <p:cNvSpPr txBox="1"/>
          <p:nvPr/>
        </p:nvSpPr>
        <p:spPr>
          <a:xfrm>
            <a:off x="5206350" y="5263550"/>
            <a:ext cx="2031900" cy="4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Props</a:t>
            </a:r>
            <a:endParaRPr/>
          </a:p>
        </p:txBody>
      </p:sp>
      <p:cxnSp>
        <p:nvCxnSpPr>
          <p:cNvPr id="75" name="Google Shape;75;p17"/>
          <p:cNvCxnSpPr>
            <a:stCxn id="74" idx="0"/>
          </p:cNvCxnSpPr>
          <p:nvPr/>
        </p:nvCxnSpPr>
        <p:spPr>
          <a:xfrm rot="10800000" flipH="1">
            <a:off x="6222300" y="4368950"/>
            <a:ext cx="1177500" cy="894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Dynamické props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Chceme-li do komponenty předat data dynamicky (tj. ne pouze text uvedený v uvozovkách), ale např.  obsah proměnné, použijeme direktivu v-bind (stejně jako pro libovolné jiné atributy v šabloně):</a:t>
            </a:r>
            <a:endParaRPr sz="2400"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1125600" y="3325050"/>
            <a:ext cx="9750300" cy="110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&lt;kontakt </a:t>
            </a:r>
            <a:r>
              <a:rPr lang="en-US" sz="36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v-bind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-US" sz="3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jmeno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36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"jmeno"</a:t>
            </a:r>
            <a:r>
              <a:rPr lang="en-US" sz="3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/&gt;</a:t>
            </a:r>
            <a:endParaRPr sz="36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939599" y="4345050"/>
            <a:ext cx="4457633" cy="229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export default {</a:t>
            </a:r>
            <a:br>
              <a:rPr lang="en-US" sz="16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data: function() {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	return {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		jmeno: 'Alena'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	}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}</a:t>
            </a:r>
            <a:b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6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4" name="Google Shape;84;p18"/>
          <p:cNvCxnSpPr>
            <a:stCxn id="85" idx="0"/>
          </p:cNvCxnSpPr>
          <p:nvPr/>
        </p:nvCxnSpPr>
        <p:spPr>
          <a:xfrm rot="10800000" flipH="1">
            <a:off x="4366150" y="4079825"/>
            <a:ext cx="1696500" cy="154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" name="Google Shape;85;p18"/>
          <p:cNvSpPr txBox="1"/>
          <p:nvPr/>
        </p:nvSpPr>
        <p:spPr>
          <a:xfrm>
            <a:off x="2835250" y="5622125"/>
            <a:ext cx="3061800" cy="8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Prop </a:t>
            </a:r>
            <a:r>
              <a:rPr lang="en-US" b="1"/>
              <a:t>jmeno </a:t>
            </a:r>
            <a:r>
              <a:rPr lang="en-US"/>
              <a:t>navázané na obsah vlastnosti jmeno v datech rodičovské komponenty</a:t>
            </a:r>
            <a:endParaRPr/>
          </a:p>
        </p:txBody>
      </p:sp>
      <p:sp>
        <p:nvSpPr>
          <p:cNvPr id="86" name="Google Shape;86;p18"/>
          <p:cNvSpPr/>
          <p:nvPr/>
        </p:nvSpPr>
        <p:spPr>
          <a:xfrm>
            <a:off x="7593549" y="3906511"/>
            <a:ext cx="1912000" cy="1542301"/>
          </a:xfrm>
          <a:custGeom>
            <a:avLst/>
            <a:gdLst/>
            <a:ahLst/>
            <a:cxnLst/>
            <a:rect l="l" t="t" r="r" b="b"/>
            <a:pathLst>
              <a:path w="76480" h="58717" extrusionOk="0">
                <a:moveTo>
                  <a:pt x="20003" y="0"/>
                </a:moveTo>
                <a:cubicBezTo>
                  <a:pt x="16940" y="5304"/>
                  <a:pt x="3343" y="22263"/>
                  <a:pt x="1625" y="31825"/>
                </a:cubicBezTo>
                <a:cubicBezTo>
                  <a:pt x="-93" y="41388"/>
                  <a:pt x="-2783" y="53490"/>
                  <a:pt x="9693" y="57375"/>
                </a:cubicBezTo>
                <a:cubicBezTo>
                  <a:pt x="22169" y="61260"/>
                  <a:pt x="65349" y="55507"/>
                  <a:pt x="76480" y="55133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Přijímání props uvnitř komponenty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Uvnitř komponenty deklarujeme v sekci props seznam vlastností, které může komponenta přijímat.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V nejjednodušší variantě jde o pole obsahující názvy props, které komponenta přijímá</a:t>
            </a:r>
            <a:endParaRPr sz="2400"/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1512975" y="4079675"/>
            <a:ext cx="6656400" cy="174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export default {</a:t>
            </a:r>
            <a:br>
              <a:rPr lang="en-US" sz="30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30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props</a:t>
            </a: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 [</a:t>
            </a:r>
            <a:r>
              <a:rPr lang="en-US" sz="30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'jmeno'</a:t>
            </a: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30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'vek'</a:t>
            </a: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b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30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30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Práce s props v komponentě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9" name="Google Shape;99;p20"/>
          <p:cNvSpPr txBox="1">
            <a:spLocks noGrp="1"/>
          </p:cNvSpPr>
          <p:nvPr>
            <p:ph type="body" idx="1"/>
          </p:nvPr>
        </p:nvSpPr>
        <p:spPr>
          <a:xfrm>
            <a:off x="604271" y="1363200"/>
            <a:ext cx="4454617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Uvnitř komponenty pracujeme s props stejně, jako s normálními vlastnostmi nastavenými v datech - můžeme je používat v šabloně, pracovat s nimi v javascriptu, apod.</a:t>
            </a:r>
            <a:endParaRPr sz="2400"/>
          </a:p>
        </p:txBody>
      </p:sp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5668488" y="1566767"/>
            <a:ext cx="5731824" cy="470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1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&lt;template&gt;</a:t>
            </a: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&lt;div&gt;</a:t>
            </a: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	Jmenuji se {{ </a:t>
            </a:r>
            <a:r>
              <a:rPr lang="en-US" sz="18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jmeno 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}}</a:t>
            </a: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	a je mi {{ </a:t>
            </a:r>
            <a:r>
              <a:rPr lang="en-US" sz="18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vek 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}} let</a:t>
            </a: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&lt;/div&gt;</a:t>
            </a: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&lt;/template&gt;</a:t>
            </a: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&lt;script&gt;</a:t>
            </a: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export default {</a:t>
            </a:r>
            <a:br>
              <a:rPr lang="en-US" sz="18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18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props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 [</a:t>
            </a:r>
            <a:r>
              <a:rPr lang="en-US" sz="18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'jmeno'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8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'vek'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&lt;/script&gt;</a:t>
            </a:r>
            <a:endParaRPr sz="18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Props s nastaveným datovým typem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1"/>
          </p:nvPr>
        </p:nvSpPr>
        <p:spPr>
          <a:xfrm>
            <a:off x="604275" y="1363200"/>
            <a:ext cx="10984500" cy="65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V komponentě můžeme nastavit, jakého typu mají jednotlivé props být.</a:t>
            </a:r>
            <a:endParaRPr sz="2400"/>
          </a:p>
        </p:txBody>
      </p:sp>
      <p:sp>
        <p:nvSpPr>
          <p:cNvPr id="107" name="Google Shape;107;p21"/>
          <p:cNvSpPr txBox="1">
            <a:spLocks noGrp="1"/>
          </p:cNvSpPr>
          <p:nvPr>
            <p:ph type="body" idx="1"/>
          </p:nvPr>
        </p:nvSpPr>
        <p:spPr>
          <a:xfrm>
            <a:off x="1008525" y="2070300"/>
            <a:ext cx="5032200" cy="337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props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 {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vyrobce: </a:t>
            </a:r>
            <a: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rokVyroby: </a:t>
            </a:r>
            <a: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Number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vyhrivanaSedadla: </a:t>
            </a:r>
            <a: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Boolean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komentare: </a:t>
            </a:r>
            <a: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Array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prodejce: </a:t>
            </a:r>
            <a: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callback: </a:t>
            </a:r>
            <a: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b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2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" name="Google Shape;108;p21"/>
          <p:cNvSpPr txBox="1"/>
          <p:nvPr/>
        </p:nvSpPr>
        <p:spPr>
          <a:xfrm>
            <a:off x="1008525" y="5716500"/>
            <a:ext cx="88326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1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// místo jednoduchých props bez určení typu</a:t>
            </a:r>
            <a:br>
              <a:rPr lang="en-US" sz="18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8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props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 [</a:t>
            </a:r>
            <a:r>
              <a:rPr lang="en-US" sz="18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'vyrobce'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8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'rokVyroby'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8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'vyhrivanaSedadla'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80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… atd. </a:t>
            </a:r>
            <a:r>
              <a:rPr lang="en-US" sz="18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Povinné props a výchozí hodnoty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4" name="Google Shape;114;p22"/>
          <p:cNvSpPr txBox="1">
            <a:spLocks noGrp="1"/>
          </p:cNvSpPr>
          <p:nvPr>
            <p:ph type="body" idx="1"/>
          </p:nvPr>
        </p:nvSpPr>
        <p:spPr>
          <a:xfrm>
            <a:off x="604275" y="1363200"/>
            <a:ext cx="10984500" cy="65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V komponentě můžeme nastavit, že jsou některé props povinné. 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Vue provádí kontrolu a případně vyhodí chybu, když povinná prop chybí.</a:t>
            </a:r>
            <a:endParaRPr sz="2400"/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1"/>
          </p:nvPr>
        </p:nvSpPr>
        <p:spPr>
          <a:xfrm>
            <a:off x="1135900" y="2620100"/>
            <a:ext cx="5032200" cy="337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2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props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 {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pocet: {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	type: </a:t>
            </a:r>
            <a: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Number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lang="en-US" sz="2200" b="1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required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lang="en-US" sz="2200" b="1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default</a:t>
            </a: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-US" sz="2200" b="1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	}</a:t>
            </a:r>
            <a:b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200" b="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200"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750</Words>
  <Application>Microsoft Office PowerPoint</Application>
  <PresentationFormat>Širokoúhlá obrazovka</PresentationFormat>
  <Paragraphs>61</Paragraphs>
  <Slides>15</Slides>
  <Notes>15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15</vt:i4>
      </vt:variant>
    </vt:vector>
  </HeadingPairs>
  <TitlesOfParts>
    <vt:vector size="23" baseType="lpstr">
      <vt:lpstr>Arial</vt:lpstr>
      <vt:lpstr>Roboto Mono</vt:lpstr>
      <vt:lpstr>Roboto Mono Medium</vt:lpstr>
      <vt:lpstr>Calibri</vt:lpstr>
      <vt:lpstr>Open Sans</vt:lpstr>
      <vt:lpstr>Open Sans Light</vt:lpstr>
      <vt:lpstr>Amatic SC</vt:lpstr>
      <vt:lpstr>Motiv Office</vt:lpstr>
      <vt:lpstr>Vue komponenty: Props a custom events </vt:lpstr>
      <vt:lpstr>Použití materiálů</vt:lpstr>
      <vt:lpstr>Props</vt:lpstr>
      <vt:lpstr>Předávání dat do komponenty</vt:lpstr>
      <vt:lpstr>Dynamické props</vt:lpstr>
      <vt:lpstr>Přijímání props uvnitř komponenty</vt:lpstr>
      <vt:lpstr>Práce s props v komponentě</vt:lpstr>
      <vt:lpstr>Props s nastaveným datovým typem</vt:lpstr>
      <vt:lpstr>Povinné props a výchozí hodnoty</vt:lpstr>
      <vt:lpstr>Custom events (vlastní události)</vt:lpstr>
      <vt:lpstr>Jednosměrná komunikace</vt:lpstr>
      <vt:lpstr>Vlastní událostí - custom events</vt:lpstr>
      <vt:lpstr>Vytvoření vlastní události</vt:lpstr>
      <vt:lpstr>Naslouchání události</vt:lpstr>
      <vt:lpstr>Předávání dat ve vlastní události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Vue komponenty: Props a custom events </dc:title>
  <cp:lastModifiedBy>Petr Sedláček</cp:lastModifiedBy>
  <cp:revision>1</cp:revision>
  <dcterms:modified xsi:type="dcterms:W3CDTF">2020-06-05T17:26:07Z</dcterms:modified>
</cp:coreProperties>
</file>